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3" r:id="rId5"/>
    <p:sldId id="259" r:id="rId6"/>
    <p:sldId id="260" r:id="rId7"/>
    <p:sldId id="269" r:id="rId8"/>
    <p:sldId id="275" r:id="rId9"/>
    <p:sldId id="276" r:id="rId10"/>
    <p:sldId id="262" r:id="rId11"/>
    <p:sldId id="274" r:id="rId12"/>
    <p:sldId id="272"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1" d="100"/>
          <a:sy n="61" d="100"/>
        </p:scale>
        <p:origin x="-2074" y="-57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009E38B7-240C-42E2-8898-0B607C4835E3}" type="datetimeFigureOut">
              <a:rPr lang="ru-RU" smtClean="0"/>
              <a:pPr/>
              <a:t>25.09.2023</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9E9B0FFE-DD67-4CAC-A0BF-F8D5D0EFD5F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E9B0FFE-DD67-4CAC-A0BF-F8D5D0EFD5F5}"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E9B0FFE-DD67-4CAC-A0BF-F8D5D0EFD5F5}"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E9B0FFE-DD67-4CAC-A0BF-F8D5D0EFD5F5}"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9E9B0FFE-DD67-4CAC-A0BF-F8D5D0EFD5F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E9B0FFE-DD67-4CAC-A0BF-F8D5D0EFD5F5}"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9E9B0FFE-DD67-4CAC-A0BF-F8D5D0EFD5F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009E38B7-240C-42E2-8898-0B607C4835E3}" type="datetimeFigureOut">
              <a:rPr lang="ru-RU" smtClean="0"/>
              <a:pPr/>
              <a:t>25.09.2023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E9B0FFE-DD67-4CAC-A0BF-F8D5D0EFD5F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009E38B7-240C-42E2-8898-0B607C4835E3}" type="datetimeFigureOut">
              <a:rPr lang="ru-RU" smtClean="0"/>
              <a:pPr/>
              <a:t>25.09.2023</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9E9B0FFE-DD67-4CAC-A0BF-F8D5D0EFD5F5}"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E9B0FFE-DD67-4CAC-A0BF-F8D5D0EFD5F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09E38B7-240C-42E2-8898-0B607C4835E3}" type="datetimeFigureOut">
              <a:rPr lang="ru-RU" smtClean="0"/>
              <a:pPr/>
              <a:t>25.09.2023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E9B0FFE-DD67-4CAC-A0BF-F8D5D0EFD5F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09E38B7-240C-42E2-8898-0B607C4835E3}" type="datetimeFigureOut">
              <a:rPr lang="ru-RU" smtClean="0"/>
              <a:pPr/>
              <a:t>25.09.2023</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E9B0FFE-DD67-4CAC-A0BF-F8D5D0EFD5F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9591" y="1484784"/>
            <a:ext cx="7632849" cy="1200329"/>
          </a:xfrm>
          <a:prstGeom prst="rect">
            <a:avLst/>
          </a:prstGeom>
          <a:noFill/>
        </p:spPr>
        <p:txBody>
          <a:bodyPr wrap="square" lIns="91440" tIns="45720" rIns="91440" bIns="45720">
            <a:spAutoFit/>
          </a:bodyPr>
          <a:lstStyle/>
          <a:p>
            <a:pPr algn="ctr">
              <a:defRPr/>
            </a:pPr>
            <a:r>
              <a:rPr lang="kk-KZ" sz="3600" b="1" dirty="0" smtClean="0">
                <a:latin typeface="Times New Roman" pitchFamily="18" charset="0"/>
                <a:cs typeface="Times New Roman" pitchFamily="18" charset="0"/>
              </a:rPr>
              <a:t>Баға стратегияларының мәні, түрлері</a:t>
            </a:r>
            <a:endParaRPr lang="kk-KZ" sz="3600" b="1" i="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116632"/>
            <a:ext cx="8229600" cy="5890659"/>
          </a:xfrm>
        </p:spPr>
        <p:txBody>
          <a:bodyPr>
            <a:normAutofit/>
          </a:bodyPr>
          <a:lstStyle/>
          <a:p>
            <a:pPr algn="ctr">
              <a:buNone/>
            </a:pPr>
            <a:r>
              <a:rPr lang="kk-KZ" sz="3600" dirty="0" smtClean="0">
                <a:latin typeface="Times New Roman" pitchFamily="18" charset="0"/>
                <a:cs typeface="Times New Roman" pitchFamily="18" charset="0"/>
              </a:rPr>
              <a:t>Дәріске кіріспе</a:t>
            </a:r>
          </a:p>
          <a:p>
            <a:pPr algn="ctr">
              <a:buNone/>
            </a:pPr>
            <a:endParaRPr lang="kk-KZ" dirty="0" smtClean="0">
              <a:latin typeface="Times New Roman" pitchFamily="18" charset="0"/>
              <a:cs typeface="Times New Roman" pitchFamily="18" charset="0"/>
            </a:endParaRPr>
          </a:p>
          <a:p>
            <a:pPr algn="just">
              <a:buNone/>
            </a:pP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Бағаның құрамындағы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мөлшері баға қалыптастыру стратегиясына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байланысты</a:t>
            </a:r>
            <a:r>
              <a:rPr lang="ru-RU" dirty="0" smtClean="0">
                <a:latin typeface="Times New Roman" pitchFamily="18" charset="0"/>
                <a:cs typeface="Times New Roman" pitchFamily="18" charset="0"/>
              </a:rPr>
              <a:t> болу </a:t>
            </a:r>
            <a:r>
              <a:rPr lang="ru-RU" dirty="0" err="1" smtClean="0">
                <a:latin typeface="Times New Roman" pitchFamily="18" charset="0"/>
                <a:cs typeface="Times New Roman" pitchFamily="18" charset="0"/>
              </a:rPr>
              <a:t>керек</a:t>
            </a:r>
            <a:r>
              <a:rPr lang="ru-RU" dirty="0" smtClean="0">
                <a:latin typeface="Times New Roman" pitchFamily="18" charset="0"/>
                <a:cs typeface="Times New Roman" pitchFamily="18" charset="0"/>
              </a:rPr>
              <a:t>.</a:t>
            </a:r>
            <a:endParaRPr lang="kk-KZ" dirty="0" smtClean="0">
              <a:latin typeface="Times New Roman" pitchFamily="18" charset="0"/>
              <a:cs typeface="Times New Roman" pitchFamily="18" charset="0"/>
            </a:endParaRPr>
          </a:p>
          <a:p>
            <a:pPr algn="just"/>
            <a:r>
              <a:rPr lang="kk-KZ" sz="2800" dirty="0" smtClean="0">
                <a:latin typeface="Times New Roman" pitchFamily="18" charset="0"/>
                <a:cs typeface="Times New Roman" pitchFamily="18" charset="0"/>
              </a:rPr>
              <a:t>     Баға стратегиялары кәсіпорын дамуының  жалпы стратегиясының  бір бөлігі болып табылады.</a:t>
            </a:r>
            <a:endParaRPr lang="ru-RU" sz="2800" dirty="0" smtClean="0">
              <a:latin typeface="Times New Roman" pitchFamily="18" charset="0"/>
              <a:cs typeface="Times New Roman" pitchFamily="18" charset="0"/>
            </a:endParaRPr>
          </a:p>
          <a:p>
            <a:pPr algn="just"/>
            <a:r>
              <a:rPr lang="kk-KZ" sz="2800" dirty="0" smtClean="0">
                <a:latin typeface="Times New Roman" pitchFamily="18" charset="0"/>
                <a:cs typeface="Times New Roman" pitchFamily="18" charset="0"/>
              </a:rPr>
              <a:t>    Баға құру стратегиясы</a:t>
            </a:r>
            <a:r>
              <a:rPr lang="kk-KZ" sz="2800" b="1"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 бұл кәсіпорын өндіретін  өнімдердің нақтылы түрлеріне нарықтық баға белгілеу жағдайында негізге алынатын факторлар мен әдістер жиынтығы.</a:t>
            </a:r>
            <a:endParaRPr lang="ru-RU" sz="2800" dirty="0" smtClean="0">
              <a:latin typeface="Times New Roman" pitchFamily="18" charset="0"/>
              <a:cs typeface="Times New Roman" pitchFamily="18" charset="0"/>
            </a:endParaRPr>
          </a:p>
          <a:p>
            <a:pPr algn="just">
              <a:buNone/>
            </a:pPr>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27584" y="1844824"/>
            <a:ext cx="7759174" cy="4302241"/>
          </a:xfrm>
        </p:spPr>
        <p:txBody>
          <a:bodyPr>
            <a:noAutofit/>
          </a:bodyPr>
          <a:lstStyle/>
          <a:p>
            <a:r>
              <a:rPr lang="kk-KZ" sz="1800" dirty="0" smtClean="0">
                <a:latin typeface="Times New Roman" pitchFamily="18" charset="0"/>
                <a:cs typeface="Times New Roman" pitchFamily="18" charset="0"/>
              </a:rPr>
              <a:t>Бұл стратегия қымбат тауарды талап ететін сұраныс болған жағдайда қолданылады.</a:t>
            </a:r>
            <a:endParaRPr lang="ru-RU" sz="1800" dirty="0" smtClean="0">
              <a:latin typeface="Times New Roman" pitchFamily="18" charset="0"/>
              <a:cs typeface="Times New Roman" pitchFamily="18" charset="0"/>
            </a:endParaRPr>
          </a:p>
          <a:p>
            <a:r>
              <a:rPr lang="kk-KZ" sz="1800" b="1" dirty="0" smtClean="0">
                <a:latin typeface="Times New Roman" pitchFamily="18" charset="0"/>
                <a:cs typeface="Times New Roman" pitchFamily="18" charset="0"/>
              </a:rPr>
              <a:t>Ол біріншіден</a:t>
            </a:r>
            <a:r>
              <a:rPr lang="kk-KZ" sz="1800" dirty="0" smtClean="0">
                <a:latin typeface="Times New Roman" pitchFamily="18" charset="0"/>
                <a:cs typeface="Times New Roman" pitchFamily="18" charset="0"/>
              </a:rPr>
              <a:t>, патентпен қорғалған, нарыққа алғашқы рет жаңадан шыққан, яғни «өмірлік циклдың» бастапқы сатысындағы тауарларға қолданылады.</a:t>
            </a:r>
            <a:endParaRPr lang="ru-RU" sz="1800" dirty="0" smtClean="0">
              <a:latin typeface="Times New Roman" pitchFamily="18" charset="0"/>
              <a:cs typeface="Times New Roman" pitchFamily="18" charset="0"/>
            </a:endParaRPr>
          </a:p>
          <a:p>
            <a:r>
              <a:rPr lang="kk-KZ" sz="1800" b="1" dirty="0" smtClean="0">
                <a:latin typeface="Times New Roman" pitchFamily="18" charset="0"/>
                <a:cs typeface="Times New Roman" pitchFamily="18" charset="0"/>
              </a:rPr>
              <a:t>Екіншіден</a:t>
            </a:r>
            <a:r>
              <a:rPr lang="kk-KZ" sz="1800" dirty="0" smtClean="0">
                <a:latin typeface="Times New Roman" pitchFamily="18" charset="0"/>
                <a:cs typeface="Times New Roman" pitchFamily="18" charset="0"/>
              </a:rPr>
              <a:t>, сұранысы баға динамикасына тәуелсіз, тек тауардың сапасы, сиректігі қызықтыратын бай тұтынушыларға бейімделген тауарларға пайдаланылады.</a:t>
            </a:r>
            <a:endParaRPr lang="ru-RU" sz="1800" dirty="0" smtClean="0">
              <a:latin typeface="Times New Roman" pitchFamily="18" charset="0"/>
              <a:cs typeface="Times New Roman" pitchFamily="18" charset="0"/>
            </a:endParaRPr>
          </a:p>
          <a:p>
            <a:pPr>
              <a:buNone/>
            </a:pPr>
            <a:r>
              <a:rPr lang="kk-KZ" sz="1800" dirty="0" smtClean="0">
                <a:latin typeface="Times New Roman" pitchFamily="18" charset="0"/>
                <a:cs typeface="Times New Roman" pitchFamily="18" charset="0"/>
              </a:rPr>
              <a:t>           </a:t>
            </a:r>
            <a:r>
              <a:rPr lang="kk-KZ" sz="1800" i="1" dirty="0" smtClean="0">
                <a:latin typeface="Times New Roman" pitchFamily="18" charset="0"/>
                <a:cs typeface="Times New Roman" pitchFamily="18" charset="0"/>
              </a:rPr>
              <a:t>Келесі жағдайларда жоғары баға стратегиясы қолайлы болады:</a:t>
            </a:r>
            <a:endParaRPr lang="ru-RU" sz="1800" i="1" dirty="0" smtClean="0">
              <a:latin typeface="Times New Roman" pitchFamily="18" charset="0"/>
              <a:cs typeface="Times New Roman" pitchFamily="18" charset="0"/>
            </a:endParaRPr>
          </a:p>
          <a:p>
            <a:pPr lvl="0"/>
            <a:r>
              <a:rPr lang="kk-KZ" sz="1800" dirty="0" smtClean="0">
                <a:latin typeface="Times New Roman" pitchFamily="18" charset="0"/>
                <a:cs typeface="Times New Roman" pitchFamily="18" charset="0"/>
              </a:rPr>
              <a:t>нарықта едәуір бәсекелестік деңгейі  болмаған жағдайда;</a:t>
            </a:r>
            <a:endParaRPr lang="ru-RU" sz="1800" dirty="0" smtClean="0">
              <a:latin typeface="Times New Roman" pitchFamily="18" charset="0"/>
              <a:cs typeface="Times New Roman" pitchFamily="18" charset="0"/>
            </a:endParaRPr>
          </a:p>
          <a:p>
            <a:pPr lvl="0"/>
            <a:r>
              <a:rPr lang="kk-KZ" sz="1800" dirty="0" smtClean="0">
                <a:latin typeface="Times New Roman" pitchFamily="18" charset="0"/>
                <a:cs typeface="Times New Roman" pitchFamily="18" charset="0"/>
              </a:rPr>
              <a:t>жаңа нарықты игеру шығындары бәсекелестер үшін өте қымбат болған жағдайда;</a:t>
            </a:r>
            <a:endParaRPr lang="ru-RU" sz="1800" dirty="0" smtClean="0">
              <a:latin typeface="Times New Roman" pitchFamily="18" charset="0"/>
              <a:cs typeface="Times New Roman" pitchFamily="18" charset="0"/>
            </a:endParaRPr>
          </a:p>
          <a:p>
            <a:pPr lvl="0"/>
            <a:r>
              <a:rPr lang="kk-KZ" sz="1800" dirty="0" smtClean="0">
                <a:latin typeface="Times New Roman" pitchFamily="18" charset="0"/>
                <a:cs typeface="Times New Roman" pitchFamily="18" charset="0"/>
              </a:rPr>
              <a:t>жаңа бұйымды өндіру үшін қажет шикізат, материалдар және т.б. шектеулі мөлшерде болған жағдайда;</a:t>
            </a:r>
            <a:endParaRPr lang="ru-RU" sz="1800" dirty="0">
              <a:latin typeface="Times New Roman" pitchFamily="18" charset="0"/>
              <a:cs typeface="Times New Roman" pitchFamily="18" charset="0"/>
            </a:endParaRPr>
          </a:p>
        </p:txBody>
      </p:sp>
      <p:sp>
        <p:nvSpPr>
          <p:cNvPr id="3" name="Заголовок 2"/>
          <p:cNvSpPr>
            <a:spLocks noGrp="1"/>
          </p:cNvSpPr>
          <p:nvPr>
            <p:ph type="title"/>
          </p:nvPr>
        </p:nvSpPr>
        <p:spPr>
          <a:xfrm>
            <a:off x="899592" y="404664"/>
            <a:ext cx="8013576" cy="1296144"/>
          </a:xfrm>
        </p:spPr>
        <p:txBody>
          <a:bodyPr>
            <a:noAutofit/>
          </a:bodyPr>
          <a:lstStyle/>
          <a:p>
            <a:r>
              <a:rPr lang="kk-KZ" sz="2800" dirty="0" smtClean="0">
                <a:latin typeface="Times New Roman" pitchFamily="18" charset="0"/>
                <a:cs typeface="Times New Roman" pitchFamily="18" charset="0"/>
              </a:rPr>
              <a:t>Баға стратегияларының негізгі түрлері төмендегідей:</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kk-KZ" sz="2800" dirty="0" smtClean="0">
                <a:latin typeface="Times New Roman" pitchFamily="18" charset="0"/>
                <a:cs typeface="Times New Roman" pitchFamily="18" charset="0"/>
              </a:rPr>
              <a:t>Жоғары бағалар стратегиясы немесе </a:t>
            </a:r>
            <a:r>
              <a:rPr lang="kk-KZ" sz="2800" i="1" dirty="0" smtClean="0">
                <a:latin typeface="Times New Roman" pitchFamily="18" charset="0"/>
                <a:cs typeface="Times New Roman" pitchFamily="18" charset="0"/>
              </a:rPr>
              <a:t>“</a:t>
            </a:r>
            <a:r>
              <a:rPr lang="kk-KZ" sz="2800" dirty="0" smtClean="0">
                <a:effectLst/>
                <a:latin typeface="Times New Roman" pitchFamily="18" charset="0"/>
                <a:cs typeface="Times New Roman" pitchFamily="18" charset="0"/>
              </a:rPr>
              <a:t>Қаймақ қалқып алу” стратегиясы</a:t>
            </a:r>
            <a:endParaRPr lang="ru-RU" sz="2800" dirty="0" smtClean="0">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1115616" y="1124744"/>
            <a:ext cx="7632848"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Орташа деңгейдегі баға стратегиясы</a:t>
            </a:r>
          </a:p>
          <a:p>
            <a:pPr marL="0" marR="0" lvl="0" indent="0" algn="just" defTabSz="914400" rtl="0" eaLnBrk="1" fontAlgn="base" latinLnBrk="0" hangingPunct="1">
              <a:lnSpc>
                <a:spcPct val="100000"/>
              </a:lnSpc>
              <a:spcBef>
                <a:spcPct val="0"/>
              </a:spcBef>
              <a:spcAft>
                <a:spcPct val="0"/>
              </a:spcAft>
              <a:buClrTx/>
              <a:buSzTx/>
              <a:buFontTx/>
              <a:buNone/>
              <a:tabLst/>
            </a:pPr>
            <a:endParaRPr lang="kk-KZ" sz="2800" b="1"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Тауардың өмірлік циклының жойылу сатысынан басқа барлық сатыларында қолданылады. Пайда алуды ұзақ мерзімді саясат ретінде қарастыратын кәсіпорындар үшін тән стратегия. Бұл стратегия бөлінген қаржыға әділ пайда  алу мүмкіндігін тудырады.</a:t>
            </a:r>
            <a:endParaRPr kumimoji="0" lang="kk-K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15616" y="1124744"/>
            <a:ext cx="6984776" cy="3970318"/>
          </a:xfrm>
          <a:prstGeom prst="rect">
            <a:avLst/>
          </a:prstGeom>
        </p:spPr>
        <p:txBody>
          <a:bodyPr wrap="square">
            <a:spAutoFit/>
          </a:bodyPr>
          <a:lstStyle/>
          <a:p>
            <a:pPr algn="ctr"/>
            <a:r>
              <a:rPr lang="kk-KZ" sz="2800" b="1" dirty="0" smtClean="0">
                <a:latin typeface="Times New Roman" pitchFamily="18" charset="0"/>
                <a:cs typeface="Times New Roman" pitchFamily="18" charset="0"/>
              </a:rPr>
              <a:t>Төмен деңгейдегі баға стратегиясы. </a:t>
            </a:r>
          </a:p>
          <a:p>
            <a:endParaRPr lang="kk-KZ" sz="2800" b="1" dirty="0" smtClean="0">
              <a:latin typeface="Times New Roman" pitchFamily="18" charset="0"/>
              <a:cs typeface="Times New Roman" pitchFamily="18" charset="0"/>
            </a:endParaRPr>
          </a:p>
          <a:p>
            <a:pPr algn="just"/>
            <a:r>
              <a:rPr lang="kk-KZ" sz="2800" dirty="0" smtClean="0">
                <a:latin typeface="Times New Roman" pitchFamily="18" charset="0"/>
                <a:cs typeface="Times New Roman" pitchFamily="18" charset="0"/>
              </a:rPr>
              <a:t> Бұл</a:t>
            </a:r>
            <a:r>
              <a:rPr lang="kk-KZ" sz="2800" b="1"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тауардың өмірлік циклының кез келген сатысында  жарамды, әсіресе бағаға қатысты сұраныс  икемділігі  жоғары болған жағдайда тиімді. Ол нарыққа ену, өндірістік қуаттарды толық пайдалану, банкроттыққа ұшырамау, ұзақ уақыттық пайда алу мақсатында қолданылады.</a:t>
            </a:r>
            <a:endParaRPr lang="ru-RU"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11560" y="764704"/>
            <a:ext cx="8085584" cy="4536504"/>
          </a:xfrm>
        </p:spPr>
        <p:txBody>
          <a:bodyPr>
            <a:normAutofit/>
          </a:bodyPr>
          <a:lstStyle/>
          <a:p>
            <a:pPr algn="ctr"/>
            <a:r>
              <a:rPr lang="ru-RU" sz="2800" dirty="0" smtClean="0">
                <a:solidFill>
                  <a:schemeClr val="tx1"/>
                </a:solidFill>
                <a:effectLst/>
                <a:latin typeface="Times New Roman" pitchFamily="18" charset="0"/>
                <a:cs typeface="Times New Roman" pitchFamily="18" charset="0"/>
              </a:rPr>
              <a:t>    </a:t>
            </a:r>
            <a:r>
              <a:rPr lang="kk-KZ" sz="2800" dirty="0" smtClean="0">
                <a:solidFill>
                  <a:schemeClr val="tx1"/>
                </a:solidFill>
                <a:latin typeface="Times New Roman" pitchFamily="18" charset="0"/>
                <a:cs typeface="Times New Roman" pitchFamily="18" charset="0"/>
              </a:rPr>
              <a:t>Мақсатты баға стратегиясы. </a:t>
            </a:r>
            <a:br>
              <a:rPr lang="kk-KZ" sz="2800" dirty="0" smtClean="0">
                <a:solidFill>
                  <a:schemeClr val="tx1"/>
                </a:solidFill>
                <a:latin typeface="Times New Roman" pitchFamily="18" charset="0"/>
                <a:cs typeface="Times New Roman" pitchFamily="18" charset="0"/>
              </a:rPr>
            </a:br>
            <a:r>
              <a:rPr lang="kk-KZ" sz="2800" dirty="0" smtClean="0">
                <a:solidFill>
                  <a:schemeClr val="tx1"/>
                </a:solidFill>
                <a:latin typeface="Times New Roman" pitchFamily="18" charset="0"/>
                <a:cs typeface="Times New Roman" pitchFamily="18" charset="0"/>
              </a:rPr>
              <a:t/>
            </a:r>
            <a:br>
              <a:rPr lang="kk-KZ" sz="2800" dirty="0" smtClean="0">
                <a:solidFill>
                  <a:schemeClr val="tx1"/>
                </a:solidFill>
                <a:latin typeface="Times New Roman" pitchFamily="18" charset="0"/>
                <a:cs typeface="Times New Roman" pitchFamily="18" charset="0"/>
              </a:rPr>
            </a:br>
            <a:r>
              <a:rPr lang="kk-KZ" sz="2800" dirty="0" smtClean="0">
                <a:solidFill>
                  <a:schemeClr val="tx1"/>
                </a:solidFill>
                <a:latin typeface="Times New Roman" pitchFamily="18" charset="0"/>
                <a:cs typeface="Times New Roman" pitchFamily="18" charset="0"/>
              </a:rPr>
              <a:t>Аталған стратегия, баға және өткізу көлемі қандай шамаға өзгерсе де пайда жиыны тұрақты шама екендігін көрсетеді. Пайда мақсатты шама болып саналады. Бұл стратегияны негізінен ірі корпорациялар қолданылады.</a:t>
            </a:r>
            <a:endParaRPr lang="ru-RU" sz="28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81329"/>
            <a:ext cx="8229600" cy="2883776"/>
          </a:xfrm>
        </p:spPr>
        <p:txBody>
          <a:bodyPr>
            <a:normAutofit/>
          </a:bodyPr>
          <a:lstStyle/>
          <a:p>
            <a:r>
              <a:rPr lang="kk-KZ" sz="2800" dirty="0" smtClean="0">
                <a:latin typeface="Times New Roman" pitchFamily="18" charset="0"/>
                <a:cs typeface="Times New Roman" pitchFamily="18" charset="0"/>
              </a:rPr>
              <a:t>Оның мақсаты сатып өткізу көлемін ұлғайту. Бұл стратегия тауардың өмірлік циклының ең соңында пайдаланылады. Мұнда  әртүрлі шегерімдер қолданылады.</a:t>
            </a:r>
            <a:endParaRPr lang="ru-RU" sz="2800" dirty="0" smtClean="0">
              <a:latin typeface="Times New Roman" pitchFamily="18" charset="0"/>
              <a:cs typeface="Times New Roman" pitchFamily="18" charset="0"/>
            </a:endParaRPr>
          </a:p>
          <a:p>
            <a:pPr algn="just">
              <a:buNone/>
            </a:pPr>
            <a:r>
              <a:rPr lang="ru-RU" dirty="0" smtClean="0"/>
              <a:t/>
            </a:r>
            <a:br>
              <a:rPr lang="ru-RU" dirty="0" smtClean="0"/>
            </a:br>
            <a:endParaRPr lang="en-US" dirty="0" smtClean="0"/>
          </a:p>
          <a:p>
            <a:pPr algn="just"/>
            <a:endParaRPr lang="ru-RU" dirty="0">
              <a:latin typeface="Times New Roman" pitchFamily="18" charset="0"/>
              <a:cs typeface="Times New Roman" pitchFamily="18" charset="0"/>
            </a:endParaRPr>
          </a:p>
        </p:txBody>
      </p:sp>
      <p:sp>
        <p:nvSpPr>
          <p:cNvPr id="4" name="Прямоугольник 3"/>
          <p:cNvSpPr/>
          <p:nvPr/>
        </p:nvSpPr>
        <p:spPr>
          <a:xfrm>
            <a:off x="2168063" y="620688"/>
            <a:ext cx="5992346" cy="584775"/>
          </a:xfrm>
          <a:prstGeom prst="rect">
            <a:avLst/>
          </a:prstGeom>
        </p:spPr>
        <p:txBody>
          <a:bodyPr wrap="none">
            <a:spAutoFit/>
          </a:bodyPr>
          <a:lstStyle/>
          <a:p>
            <a:pPr algn="ctr"/>
            <a:r>
              <a:rPr lang="kk-KZ" sz="3200" b="1" dirty="0" smtClean="0"/>
              <a:t>Жеңілдікті баға стратегиясы</a:t>
            </a:r>
            <a:endParaRPr lang="ru-RU" sz="32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67544" y="1782998"/>
            <a:ext cx="835292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41300" algn="just" defTabSz="914400" rtl="0" eaLnBrk="1" fontAlgn="base" latinLnBrk="0" hangingPunct="1">
              <a:lnSpc>
                <a:spcPct val="100000"/>
              </a:lnSpc>
              <a:spcBef>
                <a:spcPct val="0"/>
              </a:spcBef>
              <a:spcAft>
                <a:spcPct val="0"/>
              </a:spcAft>
              <a:buClrTx/>
              <a:buSzTx/>
              <a:buFontTx/>
              <a:buNone/>
              <a:tabLst>
                <a:tab pos="698500" algn="l"/>
              </a:tabLst>
            </a:pPr>
            <a:r>
              <a:rPr kumimoji="0" lang="kk-KZ" sz="24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Бәсекелестік баға белгілеу стратегиясы</a:t>
            </a:r>
            <a:r>
              <a:rPr kumimoji="0" lang="kk-KZ"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әрқашан бәсеке­лестерге қарағанда, төмен баға белгілеуге негізделеді.</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41300" algn="just" defTabSz="914400" rtl="0" eaLnBrk="0" fontAlgn="base" latinLnBrk="0" hangingPunct="0">
              <a:lnSpc>
                <a:spcPct val="100000"/>
              </a:lnSpc>
              <a:spcBef>
                <a:spcPct val="0"/>
              </a:spcBef>
              <a:spcAft>
                <a:spcPct val="0"/>
              </a:spcAft>
              <a:buClrTx/>
              <a:buSzTx/>
              <a:buFontTx/>
              <a:buNone/>
              <a:tabLst>
                <a:tab pos="698500" algn="l"/>
              </a:tabLst>
            </a:pPr>
            <a:r>
              <a:rPr kumimoji="0" lang="kk-KZ"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Нарық құрылымына, бәсекелестердің саны мен мүмкіншіліктеріне қарай фирма мына үш стратегияның біреуін таңдай алады: </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41300" algn="just" defTabSz="914400" rtl="0" eaLnBrk="0" fontAlgn="base" latinLnBrk="0" hangingPunct="0">
              <a:lnSpc>
                <a:spcPct val="100000"/>
              </a:lnSpc>
              <a:spcBef>
                <a:spcPct val="0"/>
              </a:spcBef>
              <a:spcAft>
                <a:spcPct val="0"/>
              </a:spcAft>
              <a:buClrTx/>
              <a:buSzTx/>
              <a:buFontTx/>
              <a:buChar char="•"/>
              <a:tabLst>
                <a:tab pos="698500" algn="l"/>
              </a:tabLst>
            </a:pPr>
            <a:r>
              <a:rPr kumimoji="0" lang="kk-KZ"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нарыққа ену;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41300" algn="just" defTabSz="914400" rtl="0" eaLnBrk="0" fontAlgn="base" latinLnBrk="0" hangingPunct="0">
              <a:lnSpc>
                <a:spcPct val="100000"/>
              </a:lnSpc>
              <a:spcBef>
                <a:spcPct val="0"/>
              </a:spcBef>
              <a:spcAft>
                <a:spcPct val="0"/>
              </a:spcAft>
              <a:buClrTx/>
              <a:buSzTx/>
              <a:buFontTx/>
              <a:buChar char="•"/>
              <a:tabLst>
                <a:tab pos="698500" algn="l"/>
              </a:tabLst>
            </a:pPr>
            <a:r>
              <a:rPr kumimoji="0" lang="kk-KZ"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баға лидеріне қарап, баға белгілеу;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41300" algn="just" defTabSz="914400" rtl="0" eaLnBrk="0" fontAlgn="base" latinLnBrk="0" hangingPunct="0">
              <a:lnSpc>
                <a:spcPct val="100000"/>
              </a:lnSpc>
              <a:spcBef>
                <a:spcPct val="0"/>
              </a:spcBef>
              <a:spcAft>
                <a:spcPct val="0"/>
              </a:spcAft>
              <a:buClrTx/>
              <a:buSzTx/>
              <a:buFontTx/>
              <a:buChar char="•"/>
              <a:tabLst>
                <a:tab pos="698500" algn="l"/>
              </a:tabLst>
            </a:pPr>
            <a:r>
              <a:rPr kumimoji="0" lang="kk-KZ"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бәсекелестің бағасынан жоғары баға белгілеу.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Прямоугольник 4"/>
          <p:cNvSpPr/>
          <p:nvPr/>
        </p:nvSpPr>
        <p:spPr>
          <a:xfrm>
            <a:off x="1259632" y="692696"/>
            <a:ext cx="7541745" cy="584775"/>
          </a:xfrm>
          <a:prstGeom prst="rect">
            <a:avLst/>
          </a:prstGeom>
        </p:spPr>
        <p:txBody>
          <a:bodyPr wrap="none">
            <a:spAutoFit/>
          </a:bodyPr>
          <a:lstStyle/>
          <a:p>
            <a:r>
              <a:rPr lang="kk-KZ" sz="3200" b="1" i="1" dirty="0" smtClean="0">
                <a:solidFill>
                  <a:srgbClr val="000000"/>
                </a:solidFill>
                <a:latin typeface="Times New Roman" pitchFamily="18" charset="0"/>
                <a:ea typeface="Times New Roman" pitchFamily="18" charset="0"/>
                <a:cs typeface="Times New Roman" pitchFamily="18" charset="0"/>
              </a:rPr>
              <a:t>Бәсекелестік баға белгілеу стратегиясы</a:t>
            </a:r>
            <a:endParaRPr lang="ru-RU" sz="32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08720"/>
            <a:ext cx="8229600" cy="5098571"/>
          </a:xfrm>
        </p:spPr>
        <p:txBody>
          <a:bodyPr/>
          <a:lstStyle/>
          <a:p>
            <a:pPr marL="0" lvl="0" indent="241300" algn="just" eaLnBrk="0" fontAlgn="base" hangingPunct="0">
              <a:spcBef>
                <a:spcPct val="0"/>
              </a:spcBef>
              <a:spcAft>
                <a:spcPct val="0"/>
              </a:spcAft>
              <a:buClrTx/>
              <a:buSzTx/>
              <a:buNone/>
              <a:tabLst>
                <a:tab pos="698500" algn="l"/>
              </a:tabLst>
            </a:pPr>
            <a:r>
              <a:rPr lang="kk-KZ" sz="2800" b="1" dirty="0" smtClean="0">
                <a:solidFill>
                  <a:srgbClr val="000000"/>
                </a:solidFill>
                <a:latin typeface="Times New Roman" pitchFamily="18" charset="0"/>
                <a:ea typeface="Times New Roman" pitchFamily="18" charset="0"/>
                <a:cs typeface="Times New Roman" pitchFamily="18" charset="0"/>
              </a:rPr>
              <a:t>Нарыққа ену стратегиясы </a:t>
            </a:r>
            <a:r>
              <a:rPr lang="kk-KZ" sz="2800" dirty="0" smtClean="0">
                <a:solidFill>
                  <a:srgbClr val="000000"/>
                </a:solidFill>
                <a:latin typeface="Times New Roman" pitchFamily="18" charset="0"/>
                <a:ea typeface="Times New Roman" pitchFamily="18" charset="0"/>
                <a:cs typeface="Times New Roman" pitchFamily="18" charset="0"/>
              </a:rPr>
              <a:t>тәуекелді (тәуекелі мол) стратегия болып табылады, себебі бәсекелестер жаңа технологияны қолдану арқылы фирманы басып озуы мүмкін. </a:t>
            </a:r>
          </a:p>
          <a:p>
            <a:pPr marL="0" lvl="0" indent="241300" algn="just" eaLnBrk="0" fontAlgn="base" hangingPunct="0">
              <a:spcBef>
                <a:spcPct val="0"/>
              </a:spcBef>
              <a:spcAft>
                <a:spcPct val="0"/>
              </a:spcAft>
              <a:buClrTx/>
              <a:buSzTx/>
              <a:buNone/>
              <a:tabLst>
                <a:tab pos="698500" algn="l"/>
              </a:tabLst>
            </a:pPr>
            <a:r>
              <a:rPr lang="kk-KZ" sz="2800" dirty="0" smtClean="0">
                <a:solidFill>
                  <a:srgbClr val="000000"/>
                </a:solidFill>
                <a:latin typeface="Times New Roman" pitchFamily="18" charset="0"/>
                <a:ea typeface="Times New Roman" pitchFamily="18" charset="0"/>
                <a:cs typeface="Times New Roman" pitchFamily="18" charset="0"/>
              </a:rPr>
              <a:t>Бұл стратегияны кейде «төмен бағалар» стратегиясы деп те атайды. Нарыққа ену стратегиясын сыртқы нарықтарға өту үшін де қолданады. </a:t>
            </a:r>
            <a:r>
              <a:rPr lang="ru-RU" sz="2800" dirty="0" err="1" smtClean="0">
                <a:solidFill>
                  <a:srgbClr val="000000"/>
                </a:solidFill>
                <a:latin typeface="Times New Roman" pitchFamily="18" charset="0"/>
                <a:ea typeface="Times New Roman" pitchFamily="18" charset="0"/>
                <a:cs typeface="Times New Roman" pitchFamily="18" charset="0"/>
              </a:rPr>
              <a:t>Мұнда</a:t>
            </a:r>
            <a:r>
              <a:rPr lang="ru-RU" sz="2800" dirty="0" smtClean="0">
                <a:solidFill>
                  <a:srgbClr val="000000"/>
                </a:solidFill>
                <a:latin typeface="Times New Roman" pitchFamily="18" charset="0"/>
                <a:ea typeface="Times New Roman" pitchFamily="18" charset="0"/>
                <a:cs typeface="Times New Roman" pitchFamily="18" charset="0"/>
              </a:rPr>
              <a:t> </a:t>
            </a:r>
            <a:r>
              <a:rPr lang="kk-KZ" sz="2800" dirty="0" smtClean="0">
                <a:solidFill>
                  <a:srgbClr val="000000"/>
                </a:solidFill>
                <a:latin typeface="Times New Roman" pitchFamily="18" charset="0"/>
                <a:ea typeface="Times New Roman" pitchFamily="18" charset="0"/>
                <a:cs typeface="Times New Roman" pitchFamily="18" charset="0"/>
              </a:rPr>
              <a:t>сондай-ақ жергілікті өндірушілердің бағаларынан төмен, яғни демпингтік бағалар (өндірістік шығындардан төмен) қолданылуы мүмкін. </a:t>
            </a:r>
            <a:endParaRPr lang="kk-KZ" sz="2800"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1424652" y="188640"/>
            <a:ext cx="6364243"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Тақырыпты бекітуге тест сұрақтары:</a:t>
            </a:r>
            <a:endParaRPr kumimoji="0" lang="kk-KZ"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42" name="Rectangle 2"/>
          <p:cNvSpPr>
            <a:spLocks noChangeArrowheads="1"/>
          </p:cNvSpPr>
          <p:nvPr/>
        </p:nvSpPr>
        <p:spPr bwMode="auto">
          <a:xfrm>
            <a:off x="899592" y="826841"/>
            <a:ext cx="6768752" cy="255454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kumimoji="0" lang="ru-RU" sz="20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 </a:t>
            </a:r>
            <a:r>
              <a:rPr lang="ru-RU" sz="2000" dirty="0" err="1" smtClean="0"/>
              <a:t>Ұзак мерзім</a:t>
            </a:r>
            <a:r>
              <a:rPr lang="ru-RU" sz="2000" dirty="0" smtClean="0"/>
              <a:t> </a:t>
            </a:r>
            <a:r>
              <a:rPr lang="ru-RU" sz="2000" dirty="0" err="1" smtClean="0"/>
              <a:t>бойынша</a:t>
            </a:r>
            <a:r>
              <a:rPr lang="ru-RU" sz="2000" dirty="0" smtClean="0"/>
              <a:t> </a:t>
            </a:r>
            <a:r>
              <a:rPr lang="ru-RU" sz="2000" dirty="0" err="1" smtClean="0"/>
              <a:t>тауарларды</a:t>
            </a:r>
            <a:r>
              <a:rPr lang="ru-RU" sz="2000" dirty="0" smtClean="0"/>
              <a:t> </a:t>
            </a:r>
            <a:r>
              <a:rPr lang="ru-RU" sz="2000" dirty="0" err="1" smtClean="0"/>
              <a:t>өзгермейтін бағалар бойынша</a:t>
            </a:r>
            <a:r>
              <a:rPr lang="ru-RU" sz="2000" dirty="0" smtClean="0"/>
              <a:t> </a:t>
            </a:r>
            <a:r>
              <a:rPr lang="ru-RU" sz="2000" dirty="0" err="1" smtClean="0"/>
              <a:t>сатуды</a:t>
            </a:r>
            <a:r>
              <a:rPr lang="ru-RU" sz="2000" dirty="0" smtClean="0"/>
              <a:t> </a:t>
            </a:r>
            <a:r>
              <a:rPr lang="ru-RU" sz="2000" dirty="0" err="1" smtClean="0"/>
              <a:t>карастыратын</a:t>
            </a:r>
            <a:r>
              <a:rPr lang="ru-RU" sz="2000" dirty="0" smtClean="0"/>
              <a:t> </a:t>
            </a:r>
            <a:r>
              <a:rPr lang="ru-RU" sz="2000" dirty="0" err="1" smtClean="0"/>
              <a:t>қ</a:t>
            </a:r>
            <a:r>
              <a:rPr lang="kk-KZ" sz="2000" dirty="0" smtClean="0"/>
              <a:t>а</a:t>
            </a:r>
            <a:r>
              <a:rPr lang="ru-RU" sz="2000" dirty="0" err="1" smtClean="0"/>
              <a:t>ндай</a:t>
            </a:r>
            <a:r>
              <a:rPr lang="ru-RU" sz="2000" dirty="0" smtClean="0"/>
              <a:t> стратегия </a:t>
            </a:r>
            <a:r>
              <a:rPr lang="ru-RU" sz="2000" dirty="0" err="1" smtClean="0"/>
              <a:t>түрі</a:t>
            </a:r>
            <a:endParaRPr lang="ru-RU" sz="2000" dirty="0" smtClean="0"/>
          </a:p>
          <a:p>
            <a:pPr marL="457200" lvl="0" indent="-457200">
              <a:buFont typeface="+mj-lt"/>
              <a:buAutoNum type="alphaUcPeriod"/>
            </a:pPr>
            <a:r>
              <a:rPr lang="ru-RU" sz="2000" dirty="0" err="1" smtClean="0"/>
              <a:t>жоғары бағалар стратегиясы</a:t>
            </a:r>
            <a:endParaRPr lang="ru-RU" sz="2000" dirty="0" smtClean="0"/>
          </a:p>
          <a:p>
            <a:pPr marL="457200" lvl="0" indent="-457200">
              <a:buFont typeface="+mj-lt"/>
              <a:buAutoNum type="alphaUcPeriod"/>
            </a:pPr>
            <a:r>
              <a:rPr lang="ru-RU" sz="2000" b="1" dirty="0" err="1" smtClean="0"/>
              <a:t>нарыққа ену</a:t>
            </a:r>
            <a:r>
              <a:rPr lang="ru-RU" sz="2000" b="1" dirty="0" smtClean="0"/>
              <a:t> </a:t>
            </a:r>
            <a:r>
              <a:rPr lang="ru-RU" sz="2000" b="1" dirty="0" err="1" smtClean="0"/>
              <a:t>стратегиясы</a:t>
            </a:r>
            <a:endParaRPr lang="ru-RU" sz="2000" b="1" dirty="0" smtClean="0"/>
          </a:p>
          <a:p>
            <a:pPr marL="457200" lvl="0" indent="-457200">
              <a:buFont typeface="+mj-lt"/>
              <a:buAutoNum type="alphaUcPeriod"/>
            </a:pPr>
            <a:r>
              <a:rPr lang="ru-RU" sz="2000" dirty="0" err="1" smtClean="0"/>
              <a:t>дифференциалданған бағалар стратегиясы</a:t>
            </a:r>
            <a:endParaRPr lang="ru-RU" sz="2000" dirty="0" smtClean="0"/>
          </a:p>
          <a:p>
            <a:pPr marL="457200" lvl="0" indent="-457200">
              <a:buFont typeface="+mj-lt"/>
              <a:buAutoNum type="alphaUcPeriod"/>
            </a:pPr>
            <a:r>
              <a:rPr lang="ru-RU" sz="2000" dirty="0" err="1" smtClean="0"/>
              <a:t>жеңілдік бағалар стратегиясы</a:t>
            </a:r>
            <a:endParaRPr lang="ru-RU" sz="2000" dirty="0" smtClean="0"/>
          </a:p>
          <a:p>
            <a:pPr marL="457200" lvl="0" indent="-457200">
              <a:buFont typeface="+mj-lt"/>
              <a:buAutoNum type="alphaUcPeriod"/>
            </a:pPr>
            <a:r>
              <a:rPr lang="ru-RU" sz="2000" dirty="0" err="1" smtClean="0"/>
              <a:t>икемді</a:t>
            </a:r>
            <a:r>
              <a:rPr lang="ru-RU" sz="2000" dirty="0" smtClean="0"/>
              <a:t> </a:t>
            </a:r>
            <a:r>
              <a:rPr lang="ru-RU" sz="2000" dirty="0" err="1" smtClean="0"/>
              <a:t>бағалар стратегиясы</a:t>
            </a:r>
            <a:endParaRPr lang="ru-RU" sz="2000" dirty="0"/>
          </a:p>
        </p:txBody>
      </p:sp>
      <p:sp>
        <p:nvSpPr>
          <p:cNvPr id="10243" name="Rectangle 3"/>
          <p:cNvSpPr>
            <a:spLocks noChangeArrowheads="1"/>
          </p:cNvSpPr>
          <p:nvPr/>
        </p:nvSpPr>
        <p:spPr bwMode="auto">
          <a:xfrm>
            <a:off x="899592" y="3563144"/>
            <a:ext cx="7128792" cy="224676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kumimoji="0" lang="ru-RU"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a:t>
            </a:r>
            <a:r>
              <a:rPr lang="ru-RU" sz="2000" dirty="0" err="1" smtClean="0"/>
              <a:t>Бағалардың</a:t>
            </a:r>
            <a:r>
              <a:rPr lang="ru-RU" sz="2000" dirty="0" smtClean="0"/>
              <a:t> </a:t>
            </a:r>
            <a:r>
              <a:rPr lang="kk-KZ" sz="2000" dirty="0" smtClean="0"/>
              <a:t>ө</a:t>
            </a:r>
            <a:r>
              <a:rPr lang="ru-RU" sz="2000" dirty="0" err="1" smtClean="0"/>
              <a:t>згеруі</a:t>
            </a:r>
            <a:r>
              <a:rPr lang="ru-RU" sz="2000" dirty="0" smtClean="0"/>
              <a:t> </a:t>
            </a:r>
            <a:r>
              <a:rPr lang="ru-RU" sz="2000" dirty="0" err="1" smtClean="0"/>
              <a:t>сатып</a:t>
            </a:r>
            <a:r>
              <a:rPr lang="ru-RU" sz="2000" dirty="0" smtClean="0"/>
              <a:t> </a:t>
            </a:r>
            <a:r>
              <a:rPr lang="ru-RU" sz="2000" dirty="0" err="1" smtClean="0"/>
              <a:t>алушыларды</a:t>
            </a:r>
            <a:r>
              <a:rPr lang="kk-KZ" sz="2000" dirty="0" smtClean="0"/>
              <a:t>ң</a:t>
            </a:r>
            <a:r>
              <a:rPr lang="ru-RU" sz="2000" dirty="0" smtClean="0"/>
              <a:t> </a:t>
            </a:r>
            <a:r>
              <a:rPr lang="ru-RU" sz="2000" dirty="0" err="1" smtClean="0"/>
              <a:t>мүмкіндігіне байланысты</a:t>
            </a:r>
            <a:r>
              <a:rPr lang="ru-RU" sz="2000" dirty="0" smtClean="0"/>
              <a:t> </a:t>
            </a:r>
            <a:r>
              <a:rPr lang="ru-RU" sz="2000" dirty="0" err="1" smtClean="0"/>
              <a:t>қарастыратын </a:t>
            </a:r>
            <a:r>
              <a:rPr lang="ru-RU" sz="2000" dirty="0" smtClean="0"/>
              <a:t>стратегия</a:t>
            </a:r>
          </a:p>
          <a:p>
            <a:pPr marL="457200" lvl="0" indent="-457200">
              <a:buFont typeface="+mj-lt"/>
              <a:buAutoNum type="alphaUcPeriod"/>
            </a:pPr>
            <a:r>
              <a:rPr lang="ru-RU" sz="2000" dirty="0" err="1" smtClean="0"/>
              <a:t>жоғары бағалар стратегиясы</a:t>
            </a:r>
            <a:endParaRPr lang="ru-RU" sz="2000" dirty="0" smtClean="0"/>
          </a:p>
          <a:p>
            <a:pPr marL="457200" lvl="0" indent="-457200">
              <a:buFont typeface="+mj-lt"/>
              <a:buAutoNum type="alphaUcPeriod"/>
            </a:pPr>
            <a:r>
              <a:rPr lang="ru-RU" sz="2000" dirty="0" err="1" smtClean="0"/>
              <a:t>нарыққа ену</a:t>
            </a:r>
            <a:r>
              <a:rPr lang="ru-RU" sz="2000" dirty="0" smtClean="0"/>
              <a:t> </a:t>
            </a:r>
            <a:r>
              <a:rPr lang="ru-RU" sz="2000" dirty="0" err="1" smtClean="0"/>
              <a:t>стратегиясы</a:t>
            </a:r>
            <a:endParaRPr lang="ru-RU" sz="2000" dirty="0" smtClean="0"/>
          </a:p>
          <a:p>
            <a:pPr marL="457200" lvl="0" indent="-457200">
              <a:buFont typeface="+mj-lt"/>
              <a:buAutoNum type="alphaUcPeriod"/>
            </a:pPr>
            <a:r>
              <a:rPr lang="ru-RU" sz="2000" dirty="0" err="1" smtClean="0"/>
              <a:t>дифференциалданған бағалар стратегиясы</a:t>
            </a:r>
            <a:endParaRPr lang="ru-RU" sz="2000" dirty="0" smtClean="0"/>
          </a:p>
          <a:p>
            <a:pPr marL="457200" lvl="0" indent="-457200">
              <a:buFont typeface="+mj-lt"/>
              <a:buAutoNum type="alphaUcPeriod"/>
            </a:pPr>
            <a:r>
              <a:rPr lang="ru-RU" sz="2000" dirty="0" err="1" smtClean="0"/>
              <a:t>жеңілдік бағалар стратегиясы</a:t>
            </a:r>
            <a:endParaRPr lang="ru-RU" sz="2000" dirty="0" smtClean="0"/>
          </a:p>
          <a:p>
            <a:pPr marL="457200" lvl="0" indent="-457200">
              <a:buFont typeface="+mj-lt"/>
              <a:buAutoNum type="alphaUcPeriod"/>
            </a:pPr>
            <a:r>
              <a:rPr lang="ru-RU" sz="2000" b="1" dirty="0" err="1" smtClean="0"/>
              <a:t>икемді</a:t>
            </a:r>
            <a:r>
              <a:rPr lang="ru-RU" sz="2000" b="1" dirty="0" smtClean="0"/>
              <a:t> </a:t>
            </a:r>
            <a:r>
              <a:rPr lang="ru-RU" sz="2000" b="1" dirty="0" err="1" smtClean="0"/>
              <a:t>бағалар стратегиясы</a:t>
            </a:r>
            <a:endParaRPr lang="ru-RU"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idx="1"/>
          </p:nvPr>
        </p:nvSpPr>
        <p:spPr bwMode="auto">
          <a:xfrm>
            <a:off x="1115616" y="1124744"/>
            <a:ext cx="7488832" cy="36728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buNone/>
            </a:pPr>
            <a:r>
              <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3. </a:t>
            </a:r>
            <a:r>
              <a:rPr lang="ru-RU" sz="2400" dirty="0" err="1" smtClean="0"/>
              <a:t>Сатып</a:t>
            </a:r>
            <a:r>
              <a:rPr lang="ru-RU" sz="2400" dirty="0" smtClean="0"/>
              <a:t> </a:t>
            </a:r>
            <a:r>
              <a:rPr lang="ru-RU" sz="2400" dirty="0" err="1" smtClean="0"/>
              <a:t>алушыларды</a:t>
            </a:r>
            <a:r>
              <a:rPr lang="ru-RU" sz="2400" dirty="0" smtClean="0"/>
              <a:t> </a:t>
            </a:r>
            <a:r>
              <a:rPr lang="ru-RU" sz="2400" dirty="0" err="1" smtClean="0"/>
              <a:t>қызықтыру мақсатында және уақытша </a:t>
            </a:r>
            <a:r>
              <a:rPr lang="ru-RU" sz="2400" dirty="0" smtClean="0"/>
              <a:t>шара </a:t>
            </a:r>
            <a:r>
              <a:rPr lang="ru-RU" sz="2400" dirty="0" err="1" smtClean="0"/>
              <a:t>ретінде</a:t>
            </a:r>
            <a:r>
              <a:rPr lang="ru-RU" sz="2400" dirty="0" smtClean="0"/>
              <a:t> </a:t>
            </a:r>
            <a:r>
              <a:rPr lang="ru-RU" sz="2400" dirty="0" err="1" smtClean="0"/>
              <a:t>сатуды</a:t>
            </a:r>
            <a:r>
              <a:rPr lang="ru-RU" sz="2400" dirty="0" smtClean="0"/>
              <a:t> </a:t>
            </a:r>
            <a:r>
              <a:rPr lang="ru-RU" sz="2400" dirty="0" err="1" smtClean="0"/>
              <a:t>ынталандыру</a:t>
            </a:r>
            <a:r>
              <a:rPr lang="ru-RU" sz="2400" dirty="0" smtClean="0"/>
              <a:t> </a:t>
            </a:r>
            <a:r>
              <a:rPr lang="ru-RU" sz="2400" dirty="0" err="1" smtClean="0"/>
              <a:t>үшін колданатын</a:t>
            </a:r>
            <a:r>
              <a:rPr lang="ru-RU" sz="2400" dirty="0" smtClean="0"/>
              <a:t> </a:t>
            </a:r>
            <a:r>
              <a:rPr lang="ru-RU" sz="2400" dirty="0" err="1" smtClean="0"/>
              <a:t>қандай </a:t>
            </a:r>
            <a:r>
              <a:rPr lang="ru-RU" sz="2400" dirty="0" smtClean="0"/>
              <a:t>стратегия</a:t>
            </a:r>
            <a:r>
              <a:rPr lang="kk-KZ" sz="2400" dirty="0" smtClean="0"/>
              <a:t>?</a:t>
            </a:r>
            <a:endParaRPr lang="ru-RU" sz="2400" dirty="0" smtClean="0"/>
          </a:p>
          <a:p>
            <a:pPr marL="566928" lvl="0" indent="-457200" algn="just">
              <a:buFont typeface="+mj-lt"/>
              <a:buAutoNum type="alphaUcPeriod"/>
            </a:pPr>
            <a:r>
              <a:rPr lang="ru-RU" sz="2400" dirty="0" err="1" smtClean="0">
                <a:solidFill>
                  <a:schemeClr val="tx1"/>
                </a:solidFill>
                <a:latin typeface="Times New Roman" pitchFamily="18" charset="0"/>
                <a:cs typeface="Times New Roman" pitchFamily="18" charset="0"/>
              </a:rPr>
              <a:t>жоғары бағалар стратегиясы</a:t>
            </a:r>
            <a:endParaRPr lang="ru-RU" sz="2400" dirty="0" smtClean="0">
              <a:solidFill>
                <a:schemeClr val="tx1"/>
              </a:solidFill>
              <a:latin typeface="Times New Roman" pitchFamily="18" charset="0"/>
              <a:cs typeface="Times New Roman" pitchFamily="18" charset="0"/>
            </a:endParaRPr>
          </a:p>
          <a:p>
            <a:pPr marL="566928" lvl="0" indent="-457200" algn="just">
              <a:buFont typeface="+mj-lt"/>
              <a:buAutoNum type="alphaUcPeriod"/>
            </a:pPr>
            <a:r>
              <a:rPr lang="ru-RU" sz="2400" dirty="0" err="1" smtClean="0">
                <a:solidFill>
                  <a:schemeClr val="tx1"/>
                </a:solidFill>
                <a:latin typeface="Times New Roman" pitchFamily="18" charset="0"/>
                <a:cs typeface="Times New Roman" pitchFamily="18" charset="0"/>
              </a:rPr>
              <a:t>нарыққа </a:t>
            </a:r>
            <a:r>
              <a:rPr lang="ru-RU" sz="2400" dirty="0" smtClean="0">
                <a:solidFill>
                  <a:schemeClr val="tx1"/>
                </a:solidFill>
                <a:latin typeface="Times New Roman" pitchFamily="18" charset="0"/>
                <a:cs typeface="Times New Roman" pitchFamily="18" charset="0"/>
              </a:rPr>
              <a:t>е</a:t>
            </a:r>
            <a:r>
              <a:rPr lang="kk-KZ" sz="2400" dirty="0" smtClean="0">
                <a:solidFill>
                  <a:schemeClr val="tx1"/>
                </a:solidFill>
                <a:latin typeface="Times New Roman" pitchFamily="18" charset="0"/>
                <a:cs typeface="Times New Roman" pitchFamily="18" charset="0"/>
              </a:rPr>
              <a:t>н</a:t>
            </a:r>
            <a:r>
              <a:rPr lang="ru-RU" sz="2400" dirty="0" smtClean="0">
                <a:solidFill>
                  <a:schemeClr val="tx1"/>
                </a:solidFill>
                <a:latin typeface="Times New Roman" pitchFamily="18" charset="0"/>
                <a:cs typeface="Times New Roman" pitchFamily="18" charset="0"/>
              </a:rPr>
              <a:t>у </a:t>
            </a:r>
            <a:r>
              <a:rPr lang="ru-RU" sz="2400" dirty="0" err="1" smtClean="0">
                <a:solidFill>
                  <a:schemeClr val="tx1"/>
                </a:solidFill>
                <a:latin typeface="Times New Roman" pitchFamily="18" charset="0"/>
                <a:cs typeface="Times New Roman" pitchFamily="18" charset="0"/>
              </a:rPr>
              <a:t>стратегиясы</a:t>
            </a:r>
            <a:endParaRPr lang="ru-RU" sz="2400" dirty="0" smtClean="0">
              <a:solidFill>
                <a:schemeClr val="tx1"/>
              </a:solidFill>
              <a:latin typeface="Times New Roman" pitchFamily="18" charset="0"/>
              <a:cs typeface="Times New Roman" pitchFamily="18" charset="0"/>
            </a:endParaRPr>
          </a:p>
          <a:p>
            <a:pPr marL="566928" lvl="0" indent="-457200" algn="just">
              <a:buFont typeface="+mj-lt"/>
              <a:buAutoNum type="alphaUcPeriod"/>
            </a:pPr>
            <a:r>
              <a:rPr lang="ru-RU" sz="2400" dirty="0" err="1" smtClean="0">
                <a:solidFill>
                  <a:schemeClr val="tx1"/>
                </a:solidFill>
                <a:latin typeface="Times New Roman" pitchFamily="18" charset="0"/>
                <a:cs typeface="Times New Roman" pitchFamily="18" charset="0"/>
              </a:rPr>
              <a:t>дифференциалданған бағалар стратегиясы</a:t>
            </a:r>
            <a:endParaRPr lang="ru-RU" sz="2400" dirty="0" smtClean="0">
              <a:solidFill>
                <a:schemeClr val="tx1"/>
              </a:solidFill>
              <a:latin typeface="Times New Roman" pitchFamily="18" charset="0"/>
              <a:cs typeface="Times New Roman" pitchFamily="18" charset="0"/>
            </a:endParaRPr>
          </a:p>
          <a:p>
            <a:pPr marL="566928" lvl="0" indent="-457200" algn="just">
              <a:buFont typeface="+mj-lt"/>
              <a:buAutoNum type="alphaUcPeriod"/>
            </a:pPr>
            <a:r>
              <a:rPr lang="ru-RU" sz="2400" b="1" dirty="0" err="1" smtClean="0">
                <a:solidFill>
                  <a:schemeClr val="tx1"/>
                </a:solidFill>
                <a:latin typeface="Times New Roman" pitchFamily="18" charset="0"/>
                <a:cs typeface="Times New Roman" pitchFamily="18" charset="0"/>
              </a:rPr>
              <a:t>жеңілдік бағалар стратегиясы</a:t>
            </a:r>
            <a:endParaRPr lang="ru-RU" sz="2400" b="1" dirty="0" smtClean="0">
              <a:solidFill>
                <a:schemeClr val="tx1"/>
              </a:solidFill>
              <a:latin typeface="Times New Roman" pitchFamily="18" charset="0"/>
              <a:cs typeface="Times New Roman" pitchFamily="18" charset="0"/>
            </a:endParaRPr>
          </a:p>
          <a:p>
            <a:pPr marL="566928" lvl="0" indent="-457200" algn="just">
              <a:buFont typeface="+mj-lt"/>
              <a:buAutoNum type="alphaUcPeriod"/>
            </a:pPr>
            <a:r>
              <a:rPr lang="ru-RU" sz="2400" dirty="0" err="1" smtClean="0">
                <a:solidFill>
                  <a:schemeClr val="tx1"/>
                </a:solidFill>
                <a:latin typeface="Times New Roman" pitchFamily="18" charset="0"/>
                <a:cs typeface="Times New Roman" pitchFamily="18" charset="0"/>
              </a:rPr>
              <a:t>икемді</a:t>
            </a:r>
            <a:r>
              <a:rPr lang="ru-RU" sz="2400" dirty="0" smtClean="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бағалар стратегиясы</a:t>
            </a:r>
            <a:endParaRPr lang="ru-RU" sz="2400" dirty="0">
              <a:solidFill>
                <a:schemeClr val="tx1"/>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a:spLocks noChangeArrowheads="1" noChangeShapeType="1" noTextEdit="1"/>
          </p:cNvSpPr>
          <p:nvPr/>
        </p:nvSpPr>
        <p:spPr bwMode="auto">
          <a:xfrm>
            <a:off x="971600" y="692696"/>
            <a:ext cx="7848872" cy="4464050"/>
          </a:xfrm>
          <a:prstGeom prst="rect">
            <a:avLst/>
          </a:prstGeom>
        </p:spPr>
        <p:txBody>
          <a:bodyPr wrap="none" fromWordArt="1">
            <a:prstTxWarp prst="textCanUp">
              <a:avLst>
                <a:gd name="adj" fmla="val 85713"/>
              </a:avLst>
            </a:prstTxWarp>
          </a:bodyPr>
          <a:lstStyle/>
          <a:p>
            <a:pPr algn="ctr"/>
            <a:r>
              <a:rPr lang="ru-RU" sz="3600" b="1" kern="10" dirty="0" err="1">
                <a:ln w="9525">
                  <a:noFill/>
                  <a:round/>
                  <a:headEnd/>
                  <a:tailEnd/>
                </a:ln>
                <a:solidFill>
                  <a:srgbClr val="FF0000"/>
                </a:solidFill>
                <a:effectLst>
                  <a:outerShdw dist="38100" dir="2700000" algn="tl" rotWithShape="0">
                    <a:srgbClr val="000000">
                      <a:alpha val="43137"/>
                    </a:srgbClr>
                  </a:outerShdw>
                </a:effectLst>
                <a:latin typeface="Times New Roman" pitchFamily="18" charset="0"/>
                <a:ea typeface="Arial Unicode MS"/>
                <a:cs typeface="Times New Roman" pitchFamily="18" charset="0"/>
              </a:rPr>
              <a:t>Көңіл қойып</a:t>
            </a:r>
            <a:r>
              <a:rPr lang="ru-RU" sz="3600" b="1" kern="10" dirty="0">
                <a:ln w="9525">
                  <a:noFill/>
                  <a:round/>
                  <a:headEnd/>
                  <a:tailEnd/>
                </a:ln>
                <a:solidFill>
                  <a:srgbClr val="FF0000"/>
                </a:solidFill>
                <a:effectLst>
                  <a:outerShdw dist="38100" dir="2700000" algn="tl" rotWithShape="0">
                    <a:srgbClr val="000000">
                      <a:alpha val="43137"/>
                    </a:srgbClr>
                  </a:outerShdw>
                </a:effectLst>
                <a:latin typeface="Times New Roman" pitchFamily="18" charset="0"/>
                <a:ea typeface="Arial Unicode MS"/>
                <a:cs typeface="Times New Roman" pitchFamily="18" charset="0"/>
              </a:rPr>
              <a:t> </a:t>
            </a:r>
          </a:p>
          <a:p>
            <a:pPr algn="ctr"/>
            <a:r>
              <a:rPr lang="ru-RU" sz="3600" b="1" kern="10" dirty="0" err="1">
                <a:ln w="9525">
                  <a:noFill/>
                  <a:round/>
                  <a:headEnd/>
                  <a:tailEnd/>
                </a:ln>
                <a:solidFill>
                  <a:srgbClr val="FF0000"/>
                </a:solidFill>
                <a:effectLst>
                  <a:outerShdw dist="38100" dir="2700000" algn="tl" rotWithShape="0">
                    <a:srgbClr val="000000">
                      <a:alpha val="43137"/>
                    </a:srgbClr>
                  </a:outerShdw>
                </a:effectLst>
                <a:latin typeface="Times New Roman" pitchFamily="18" charset="0"/>
                <a:ea typeface="Arial Unicode MS"/>
                <a:cs typeface="Times New Roman" pitchFamily="18" charset="0"/>
              </a:rPr>
              <a:t>тыңдағандарыңызға</a:t>
            </a:r>
            <a:endParaRPr lang="ru-RU" sz="3600" b="1" kern="10" dirty="0">
              <a:ln w="9525">
                <a:noFill/>
                <a:round/>
                <a:headEnd/>
                <a:tailEnd/>
              </a:ln>
              <a:solidFill>
                <a:srgbClr val="FF0000"/>
              </a:solidFill>
              <a:effectLst>
                <a:outerShdw dist="38100" dir="2700000" algn="tl" rotWithShape="0">
                  <a:srgbClr val="000000">
                    <a:alpha val="43137"/>
                  </a:srgbClr>
                </a:outerShdw>
              </a:effectLst>
              <a:latin typeface="Times New Roman" pitchFamily="18" charset="0"/>
              <a:ea typeface="Arial Unicode MS"/>
              <a:cs typeface="Times New Roman" pitchFamily="18" charset="0"/>
            </a:endParaRPr>
          </a:p>
          <a:p>
            <a:pPr algn="ctr"/>
            <a:r>
              <a:rPr lang="ru-RU" sz="3600" b="1" kern="10" dirty="0">
                <a:ln w="9525">
                  <a:noFill/>
                  <a:round/>
                  <a:headEnd/>
                  <a:tailEnd/>
                </a:ln>
                <a:solidFill>
                  <a:srgbClr val="FF0000"/>
                </a:solidFill>
                <a:effectLst>
                  <a:outerShdw dist="38100" dir="2700000" algn="tl" rotWithShape="0">
                    <a:srgbClr val="000000">
                      <a:alpha val="43137"/>
                    </a:srgbClr>
                  </a:outerShdw>
                </a:effectLst>
                <a:latin typeface="Times New Roman" pitchFamily="18" charset="0"/>
                <a:ea typeface="Arial Unicode MS"/>
                <a:cs typeface="Times New Roman" pitchFamily="18" charset="0"/>
              </a:rPr>
              <a:t>Рахмет!!!</a:t>
            </a:r>
          </a:p>
          <a:p>
            <a:pPr algn="ctr"/>
            <a:endParaRPr lang="ru-RU" sz="3600" b="1" kern="10" dirty="0">
              <a:ln w="9525">
                <a:noFill/>
                <a:round/>
                <a:headEnd/>
                <a:tailEnd/>
              </a:ln>
              <a:solidFill>
                <a:srgbClr val="FF0000"/>
              </a:solidFill>
              <a:effectLst>
                <a:outerShdw dist="38100" dir="2700000" algn="tl" rotWithShape="0">
                  <a:srgbClr val="000000">
                    <a:alpha val="43137"/>
                  </a:srgbClr>
                </a:outerShdw>
              </a:effectLst>
              <a:latin typeface="Times New Roman" pitchFamily="18" charset="0"/>
              <a:ea typeface="Arial Unicode MS"/>
              <a:cs typeface="Times New Roman" pitchFamily="18" charset="0"/>
            </a:endParaRPr>
          </a:p>
        </p:txBody>
      </p:sp>
      <p:pic>
        <p:nvPicPr>
          <p:cNvPr id="5" name="Picture 12" descr="15"/>
          <p:cNvPicPr>
            <a:picLocks noChangeAspect="1" noChangeArrowheads="1" noCrop="1"/>
          </p:cNvPicPr>
          <p:nvPr/>
        </p:nvPicPr>
        <p:blipFill>
          <a:blip r:embed="rId2" cstate="print"/>
          <a:srcRect/>
          <a:stretch>
            <a:fillRect/>
          </a:stretch>
        </p:blipFill>
        <p:spPr bwMode="auto">
          <a:xfrm>
            <a:off x="3707904" y="4149080"/>
            <a:ext cx="2374900" cy="2076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574</TotalTime>
  <Words>478</Words>
  <Application>Microsoft Office PowerPoint</Application>
  <PresentationFormat>Экран (4:3)</PresentationFormat>
  <Paragraphs>54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Открытая</vt:lpstr>
      <vt:lpstr>Презентация PowerPoint</vt:lpstr>
      <vt:lpstr>Презентация PowerPoint</vt:lpstr>
      <vt:lpstr>Баға стратегияларының негізгі түрлері төмендегідей: Жоғары бағалар стратегиясы немесе “Қаймақ қалқып алу” стратегиясы</vt:lpstr>
      <vt:lpstr>Презентация PowerPoint</vt:lpstr>
      <vt:lpstr>Презентация PowerPoint</vt:lpstr>
      <vt:lpstr>    Мақсатты баға стратегиясы.   Аталған стратегия, баға және өткізу көлемі қандай шамаға өзгерсе де пайда жиыны тұрақты шама екендігін көрсетеді. Пайда мақсатты шама болып саналады. Бұл стратегияны негізінен ірі корпорациялар қолданылады.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ххх</dc:creator>
  <cp:lastModifiedBy>Асем Сагидолдина</cp:lastModifiedBy>
  <cp:revision>70</cp:revision>
  <dcterms:created xsi:type="dcterms:W3CDTF">2012-04-16T16:25:45Z</dcterms:created>
  <dcterms:modified xsi:type="dcterms:W3CDTF">2023-09-25T06:32:22Z</dcterms:modified>
</cp:coreProperties>
</file>